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01" r:id="rId1"/>
  </p:sldMasterIdLst>
  <p:notesMasterIdLst>
    <p:notesMasterId r:id="rId12"/>
  </p:notesMasterIdLst>
  <p:sldIdLst>
    <p:sldId id="413" r:id="rId2"/>
    <p:sldId id="414" r:id="rId3"/>
    <p:sldId id="396" r:id="rId4"/>
    <p:sldId id="411" r:id="rId5"/>
    <p:sldId id="402" r:id="rId6"/>
    <p:sldId id="397" r:id="rId7"/>
    <p:sldId id="412" r:id="rId8"/>
    <p:sldId id="400" r:id="rId9"/>
    <p:sldId id="399" r:id="rId10"/>
    <p:sldId id="40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CC0066"/>
    <a:srgbClr val="CC00CC"/>
    <a:srgbClr val="FF00FF"/>
    <a:srgbClr val="FF3399"/>
    <a:srgbClr val="FFCCFF"/>
    <a:srgbClr val="99CCFF"/>
    <a:srgbClr val="FFFF99"/>
    <a:srgbClr val="99FFCC"/>
    <a:srgbClr val="CC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noProof="0" smtClean="0"/>
              <a:t>Click to edit Master text styles</a:t>
            </a:r>
          </a:p>
          <a:p>
            <a:pPr lvl="1"/>
            <a:r>
              <a:rPr lang="vi-VN" noProof="0" smtClean="0"/>
              <a:t>Second level</a:t>
            </a:r>
          </a:p>
          <a:p>
            <a:pPr lvl="2"/>
            <a:r>
              <a:rPr lang="vi-VN" noProof="0" smtClean="0"/>
              <a:t>Third level</a:t>
            </a:r>
          </a:p>
          <a:p>
            <a:pPr lvl="3"/>
            <a:r>
              <a:rPr lang="vi-VN" noProof="0" smtClean="0"/>
              <a:t>Fourth level</a:t>
            </a:r>
          </a:p>
          <a:p>
            <a:pPr lvl="4"/>
            <a:r>
              <a:rPr lang="vi-VN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05C0D91-B91B-41D1-BDBF-9CF9A617FC38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xmlns="" val="1068598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C905C-57FC-43DC-BC2E-01A0F263114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C905C-57FC-43DC-BC2E-01A0F263114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C905C-57FC-43DC-BC2E-01A0F263114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C905C-57FC-43DC-BC2E-01A0F263114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C905C-57FC-43DC-BC2E-01A0F263114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C905C-57FC-43DC-BC2E-01A0F263114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C905C-57FC-43DC-BC2E-01A0F263114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C905C-57FC-43DC-BC2E-01A0F263114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C905C-57FC-43DC-BC2E-01A0F263114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C905C-57FC-43DC-BC2E-01A0F263114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BF2C905C-57FC-43DC-BC2E-01A0F263114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F2C905C-57FC-43DC-BC2E-01A0F263114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2" r:id="rId1"/>
    <p:sldLayoutId id="2147484503" r:id="rId2"/>
    <p:sldLayoutId id="2147484504" r:id="rId3"/>
    <p:sldLayoutId id="2147484505" r:id="rId4"/>
    <p:sldLayoutId id="2147484506" r:id="rId5"/>
    <p:sldLayoutId id="2147484507" r:id="rId6"/>
    <p:sldLayoutId id="2147484508" r:id="rId7"/>
    <p:sldLayoutId id="2147484509" r:id="rId8"/>
    <p:sldLayoutId id="2147484510" r:id="rId9"/>
    <p:sldLayoutId id="2147484511" r:id="rId10"/>
    <p:sldLayoutId id="214748451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Luyện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/>
              <a:t>Mở</a:t>
            </a:r>
            <a:r>
              <a:rPr lang="en-US" sz="4000" dirty="0" smtClean="0"/>
              <a:t> </a:t>
            </a:r>
            <a:r>
              <a:rPr lang="en-US" sz="4000" dirty="0" err="1" smtClean="0"/>
              <a:t>rộng</a:t>
            </a:r>
            <a:r>
              <a:rPr lang="en-US" sz="4000" dirty="0" smtClean="0"/>
              <a:t> </a:t>
            </a:r>
            <a:r>
              <a:rPr lang="en-US" sz="4000" dirty="0" err="1" smtClean="0"/>
              <a:t>vốn</a:t>
            </a:r>
            <a:r>
              <a:rPr lang="en-US" sz="4000" dirty="0" smtClean="0"/>
              <a:t> </a:t>
            </a:r>
            <a:r>
              <a:rPr lang="en-US" sz="4000" dirty="0" err="1" smtClean="0"/>
              <a:t>từ</a:t>
            </a:r>
            <a:r>
              <a:rPr lang="en-US" sz="4000" dirty="0" smtClean="0"/>
              <a:t> : </a:t>
            </a:r>
            <a:r>
              <a:rPr lang="en-US" sz="4000" dirty="0" err="1" smtClean="0"/>
              <a:t>Công</a:t>
            </a:r>
            <a:r>
              <a:rPr lang="en-US" sz="4000" dirty="0" smtClean="0"/>
              <a:t> </a:t>
            </a:r>
            <a:r>
              <a:rPr lang="en-US" sz="4000" dirty="0" err="1" smtClean="0"/>
              <a:t>dân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/>
          <p:cNvSpPr>
            <a:spLocks noChangeArrowheads="1"/>
          </p:cNvSpPr>
          <p:nvPr/>
        </p:nvSpPr>
        <p:spPr bwMode="auto">
          <a:xfrm>
            <a:off x="0" y="2251385"/>
            <a:ext cx="9144000" cy="2438400"/>
          </a:xfrm>
          <a:prstGeom prst="flowChartTerminator">
            <a:avLst/>
          </a:prstGeom>
          <a:solidFill>
            <a:srgbClr val="99FF99"/>
          </a:solidFill>
          <a:ln w="41275">
            <a:pattFill prst="sphere">
              <a:fgClr>
                <a:srgbClr val="FF0000"/>
              </a:fgClr>
              <a:bgClr>
                <a:srgbClr val="660033"/>
              </a:bgClr>
            </a:patt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762000" y="2590800"/>
            <a:ext cx="7162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Xin</a:t>
            </a:r>
            <a:r>
              <a:rPr lang="en-US" sz="4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chân</a:t>
            </a:r>
            <a:r>
              <a:rPr lang="en-US" sz="4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thành</a:t>
            </a:r>
            <a:r>
              <a:rPr lang="en-US" sz="4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cảm</a:t>
            </a:r>
            <a:r>
              <a:rPr lang="en-US" sz="4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ơn</a:t>
            </a:r>
            <a:r>
              <a:rPr lang="en-US" sz="4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các</a:t>
            </a:r>
            <a:r>
              <a:rPr lang="en-US" sz="4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thầy</a:t>
            </a:r>
            <a:r>
              <a:rPr lang="en-US" sz="4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cô</a:t>
            </a:r>
            <a:r>
              <a:rPr lang="en-US" sz="4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giáo</a:t>
            </a:r>
            <a:endParaRPr lang="en-US" sz="4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7524" name="Picture 4" descr="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1101231">
            <a:off x="258735" y="-62708"/>
            <a:ext cx="2587625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25" name="Picture 5" descr="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9445">
            <a:off x="6029325" y="311150"/>
            <a:ext cx="3013075" cy="281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26" name="Picture 6" descr="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3886200"/>
            <a:ext cx="29845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27" name="Picture 7" descr="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24600" y="403860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28" name="Picture 9" descr="Anh dong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819400" y="0"/>
            <a:ext cx="1828800" cy="2286000"/>
          </a:xfrm>
          <a:noFill/>
        </p:spPr>
      </p:pic>
      <p:pic>
        <p:nvPicPr>
          <p:cNvPr id="107529" name="Picture 10" descr="Anh 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455621" flipH="1">
            <a:off x="3956050" y="0"/>
            <a:ext cx="180181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30" name="Picture 11" descr="Anh 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257800"/>
            <a:ext cx="1676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31" name="Picture 12" descr="Anh 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455621" flipH="1">
            <a:off x="4419600" y="5251450"/>
            <a:ext cx="1592263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32" name="Picture 35" descr="hinh 1 (128)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590800"/>
            <a:ext cx="106680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33" name="Picture 35" descr="hinh 1 (128)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590800"/>
            <a:ext cx="106680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34" name="Picture 35" descr="hinh 1 (128)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1000" y="0"/>
            <a:ext cx="21336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35" name="Picture 35" descr="hinh 1 (128)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38400"/>
            <a:ext cx="106680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36" name="Picture 35" descr="hinh 1 (128)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1066800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948238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animBg="1"/>
      <p:bldP spid="921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6"/>
          <p:cNvSpPr txBox="1">
            <a:spLocks noChangeArrowheads="1"/>
          </p:cNvSpPr>
          <p:nvPr/>
        </p:nvSpPr>
        <p:spPr bwMode="auto">
          <a:xfrm>
            <a:off x="228601" y="377033"/>
            <a:ext cx="8651767" cy="1200329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90513" lvl="0" indent="-58738" eaLnBrk="1" hangingPunct="1">
              <a:buNone/>
            </a:pPr>
            <a:r>
              <a:rPr lang="en-US" altLang="en-US" sz="3600" b="1" dirty="0" err="1" smtClean="0">
                <a:latin typeface="Times New Roman" panose="02020603050405020304" pitchFamily="18" charset="0"/>
              </a:rPr>
              <a:t>Dòng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latin typeface="Times New Roman" panose="02020603050405020304" pitchFamily="18" charset="0"/>
              </a:rPr>
              <a:t>nào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 d</a:t>
            </a:r>
            <a:r>
              <a:rPr lang="vi-VN" altLang="en-US" sz="3600" b="1" dirty="0" smtClean="0">
                <a:latin typeface="Times New Roman" panose="02020603050405020304" pitchFamily="18" charset="0"/>
              </a:rPr>
              <a:t>ưới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latin typeface="Times New Roman" panose="02020603050405020304" pitchFamily="18" charset="0"/>
              </a:rPr>
              <a:t>đây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latin typeface="Times New Roman" panose="02020603050405020304" pitchFamily="18" charset="0"/>
              </a:rPr>
              <a:t>nêu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đúng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latin typeface="Times New Roman" panose="02020603050405020304" pitchFamily="18" charset="0"/>
              </a:rPr>
              <a:t>nghĩa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latin typeface="Times New Roman" panose="02020603050405020304" pitchFamily="18" charset="0"/>
              </a:rPr>
              <a:t>của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latin typeface="Times New Roman" panose="02020603050405020304" pitchFamily="18" charset="0"/>
              </a:rPr>
              <a:t>từ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?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78854" name="Text Box 7"/>
          <p:cNvSpPr txBox="1">
            <a:spLocks noChangeArrowheads="1"/>
          </p:cNvSpPr>
          <p:nvPr/>
        </p:nvSpPr>
        <p:spPr bwMode="auto">
          <a:xfrm>
            <a:off x="193568" y="2011905"/>
            <a:ext cx="8686800" cy="1058751"/>
          </a:xfrm>
          <a:prstGeom prst="rect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24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extLst/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lvl="0" indent="-514350" algn="just" eaLnBrk="1" hangingPunct="1">
              <a:spcBef>
                <a:spcPts val="2400"/>
              </a:spcBef>
              <a:buAutoNum type="alphaLcPeriod"/>
            </a:pPr>
            <a:r>
              <a:rPr lang="en-US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Ng</a:t>
            </a:r>
            <a:r>
              <a:rPr lang="vi-VN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ười</a:t>
            </a:r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việc</a:t>
            </a:r>
            <a:r>
              <a:rPr lang="en-US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c</a:t>
            </a:r>
            <a:r>
              <a:rPr lang="vi-VN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nhà</a:t>
            </a:r>
            <a:r>
              <a:rPr lang="en-US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n</a:t>
            </a:r>
            <a:r>
              <a:rPr lang="vi-VN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ướ</a:t>
            </a:r>
            <a:r>
              <a:rPr lang="en-US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c.</a:t>
            </a:r>
          </a:p>
          <a:p>
            <a:pPr marL="0" lvl="0" indent="0" algn="just" eaLnBrk="1" hangingPunct="1">
              <a:buNone/>
            </a:pPr>
            <a:endParaRPr lang="en-US" altLang="en-US" sz="2400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0025" y="5069223"/>
            <a:ext cx="8658225" cy="1169551"/>
          </a:xfrm>
          <a:prstGeom prst="rect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29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extLst/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9113" lvl="0" indent="-519113" algn="just" eaLnBrk="1" hangingPunct="1">
              <a:buNone/>
            </a:pP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Ng</a:t>
            </a:r>
            <a:r>
              <a:rPr lang="vi-VN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ười</a:t>
            </a:r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n</a:t>
            </a:r>
            <a:r>
              <a:rPr lang="vi-VN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ướ</a:t>
            </a:r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c, </a:t>
            </a:r>
            <a:r>
              <a:rPr lang="en-US" alt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quyền</a:t>
            </a:r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lợi</a:t>
            </a:r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vụ</a:t>
            </a:r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đối</a:t>
            </a:r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đất</a:t>
            </a:r>
            <a:r>
              <a:rPr lang="en-US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n</a:t>
            </a:r>
            <a:r>
              <a:rPr lang="vi-VN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ướ</a:t>
            </a:r>
            <a:r>
              <a:rPr lang="en-US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c.</a:t>
            </a:r>
            <a:endParaRPr lang="en-US" altLang="en-US" sz="3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52400" y="3505200"/>
            <a:ext cx="8686800" cy="1169551"/>
          </a:xfrm>
          <a:prstGeom prst="rect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34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extLst/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23888" lvl="0" indent="-623888" algn="just" eaLnBrk="1" hangingPunct="1">
              <a:buNone/>
            </a:pP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Ng</a:t>
            </a:r>
            <a:r>
              <a:rPr lang="vi-VN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ười</a:t>
            </a:r>
            <a:r>
              <a:rPr lang="en-US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lao</a:t>
            </a:r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động</a:t>
            </a:r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chân</a:t>
            </a:r>
            <a:r>
              <a:rPr lang="en-US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tay</a:t>
            </a:r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ăn</a:t>
            </a:r>
            <a:r>
              <a:rPr lang="en-US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l</a:t>
            </a:r>
            <a:r>
              <a:rPr lang="vi-VN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ươ</a:t>
            </a:r>
            <a:r>
              <a:rPr lang="en-US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ng.</a:t>
            </a:r>
            <a:endParaRPr lang="en-US" altLang="en-US" sz="3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5638800"/>
            <a:ext cx="4572000" cy="2857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7400" y="5638800"/>
            <a:ext cx="2286000" cy="28575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62000" y="6172200"/>
            <a:ext cx="1676400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971800" y="2590800"/>
            <a:ext cx="2209801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0399" y="4191000"/>
            <a:ext cx="2209801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nimBg="1"/>
      <p:bldP spid="7" grpId="0" animBg="1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52400" y="249238"/>
            <a:ext cx="882015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en-US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 eaLnBrk="1" hangingPunct="1">
              <a:spcBef>
                <a:spcPts val="0"/>
              </a:spcBef>
            </a:pP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245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90348305"/>
              </p:ext>
            </p:extLst>
          </p:nvPr>
        </p:nvGraphicFramePr>
        <p:xfrm>
          <a:off x="295275" y="3124200"/>
          <a:ext cx="8534400" cy="3236391"/>
        </p:xfrm>
        <a:graphic>
          <a:graphicData uri="http://schemas.openxmlformats.org/drawingml/2006/table">
            <a:tbl>
              <a:tblPr/>
              <a:tblGrid>
                <a:gridCol w="3048000"/>
                <a:gridCol w="2832057"/>
                <a:gridCol w="2654343"/>
              </a:tblGrid>
              <a:tr h="2133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chung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”.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thiên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”.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thợ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ngành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nghề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”.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6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86070865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95261" y="1178602"/>
            <a:ext cx="88201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57150" algn="just" eaLnBrk="1" hangingPunct="1">
              <a:spcBef>
                <a:spcPts val="0"/>
              </a:spcBef>
            </a:pP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5736" y="1277249"/>
            <a:ext cx="88201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57150" algn="just" eaLnBrk="1" hangingPunct="1">
              <a:spcBef>
                <a:spcPts val="0"/>
              </a:spcBef>
            </a:pP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</a:t>
            </a:r>
            <a:r>
              <a:rPr lang="vi-VN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ười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ười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ười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85736" y="1589426"/>
            <a:ext cx="88201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57150" algn="just" eaLnBrk="1" hangingPunct="1">
              <a:spcBef>
                <a:spcPts val="0"/>
              </a:spcBef>
            </a:pP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ười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….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7161" y="2276629"/>
            <a:ext cx="88201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57150" algn="just" eaLnBrk="1" hangingPunct="1">
              <a:spcBef>
                <a:spcPts val="0"/>
              </a:spcBef>
            </a:pP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04786" y="1971947"/>
            <a:ext cx="88201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ts val="0"/>
              </a:spcBef>
            </a:pP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0507609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8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4" grpId="1"/>
      <p:bldP spid="4" grpId="0"/>
      <p:bldP spid="4" grpId="1"/>
      <p:bldP spid="5" grpId="0"/>
      <p:bldP spid="5" grpId="1"/>
      <p:bldP spid="6" grpId="0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5588" y="3733800"/>
            <a:ext cx="3808412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tấn</a:t>
            </a:r>
            <a:r>
              <a:rPr lang="en-US" alt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công</a:t>
            </a:r>
            <a:r>
              <a:rPr lang="en-US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altLang="en-US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phản</a:t>
            </a:r>
            <a:r>
              <a:rPr lang="en-US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công</a:t>
            </a:r>
            <a:r>
              <a:rPr lang="en-US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268459" y="1305694"/>
            <a:ext cx="3248005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5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ngày</a:t>
            </a:r>
            <a:r>
              <a:rPr lang="en-US" altLang="en-US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công</a:t>
            </a:r>
            <a:r>
              <a:rPr lang="en-US" altLang="en-US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altLang="en-US" sz="25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công</a:t>
            </a:r>
            <a:r>
              <a:rPr lang="en-US" altLang="en-US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cán</a:t>
            </a:r>
            <a:r>
              <a:rPr lang="en-US" altLang="en-US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239884" y="2139699"/>
            <a:ext cx="378020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en-US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thành</a:t>
            </a:r>
            <a:r>
              <a:rPr lang="en-US" alt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công</a:t>
            </a:r>
            <a:r>
              <a:rPr lang="en-US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altLang="en-US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chiến</a:t>
            </a:r>
            <a:r>
              <a:rPr lang="en-US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công</a:t>
            </a:r>
            <a:r>
              <a:rPr lang="en-US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19802" y="2886878"/>
            <a:ext cx="424667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Công</a:t>
            </a:r>
            <a:r>
              <a:rPr lang="en-US" alt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có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nghĩa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là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“</a:t>
            </a:r>
            <a:r>
              <a:rPr lang="en-US" altLang="en-U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công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việc</a:t>
            </a:r>
            <a:r>
              <a:rPr lang="en-US" altLang="en-US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”:</a:t>
            </a:r>
            <a:endParaRPr lang="en-US" altLang="en-US" sz="2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10249" name="Group 9"/>
          <p:cNvGrpSpPr>
            <a:grpSpLocks/>
          </p:cNvGrpSpPr>
          <p:nvPr/>
        </p:nvGrpSpPr>
        <p:grpSpPr bwMode="auto">
          <a:xfrm>
            <a:off x="14288" y="17463"/>
            <a:ext cx="9093200" cy="6796087"/>
            <a:chOff x="9" y="11"/>
            <a:chExt cx="5728" cy="4281"/>
          </a:xfrm>
        </p:grpSpPr>
        <p:pic>
          <p:nvPicPr>
            <p:cNvPr id="10250" name="Picture 10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302" y="12"/>
              <a:ext cx="436" cy="4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1" name="Picture 11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1091725">
              <a:off x="5302" y="3876"/>
              <a:ext cx="418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2" name="Picture 12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2" y="3861"/>
              <a:ext cx="432" cy="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3" name="Picture 13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" y="19"/>
              <a:ext cx="440" cy="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69324404"/>
              </p:ext>
            </p:extLst>
          </p:nvPr>
        </p:nvGraphicFramePr>
        <p:xfrm>
          <a:off x="64897" y="1084793"/>
          <a:ext cx="9042398" cy="33536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94513"/>
                <a:gridCol w="3847885"/>
              </a:tblGrid>
              <a:tr h="8899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16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506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0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87976" y="1272357"/>
            <a:ext cx="46602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Công</a:t>
            </a:r>
            <a:r>
              <a:rPr lang="en-US" alt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có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nghĩa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là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“</a:t>
            </a:r>
            <a:r>
              <a:rPr lang="en-US" altLang="en-U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sức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lao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động</a:t>
            </a:r>
            <a:r>
              <a:rPr lang="en-US" altLang="en-US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”:</a:t>
            </a:r>
            <a:endParaRPr lang="en-US" altLang="en-US" sz="2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11788" y="2161223"/>
            <a:ext cx="426270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Công</a:t>
            </a:r>
            <a:r>
              <a:rPr lang="en-US" alt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có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nghĩa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là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“</a:t>
            </a:r>
            <a:r>
              <a:rPr lang="en-US" altLang="en-U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sự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nghiệp</a:t>
            </a:r>
            <a:r>
              <a:rPr lang="en-US" altLang="en-US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”:</a:t>
            </a:r>
            <a:endParaRPr lang="en-US" altLang="en-US" sz="2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5239884" y="2902589"/>
            <a:ext cx="333456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en-US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công</a:t>
            </a:r>
            <a:r>
              <a:rPr lang="en-US" alt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tác</a:t>
            </a:r>
            <a:r>
              <a:rPr lang="en-US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altLang="en-US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phân</a:t>
            </a:r>
            <a:r>
              <a:rPr lang="en-US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công</a:t>
            </a:r>
            <a:r>
              <a:rPr lang="en-US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219802" y="3774206"/>
            <a:ext cx="482109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altLang="en-US" sz="2600" b="1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Công</a:t>
            </a:r>
            <a:r>
              <a:rPr lang="en-US" altLang="en-US" sz="26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6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có</a:t>
            </a:r>
            <a:r>
              <a:rPr lang="en-US" altLang="en-US" sz="26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6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nghĩa</a:t>
            </a:r>
            <a:r>
              <a:rPr lang="en-US" altLang="en-US" sz="26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6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là</a:t>
            </a:r>
            <a:r>
              <a:rPr lang="en-US" altLang="en-US" sz="26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“</a:t>
            </a:r>
            <a:r>
              <a:rPr lang="en-US" altLang="en-US" sz="26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đánh</a:t>
            </a:r>
            <a:r>
              <a:rPr lang="en-US" altLang="en-US" sz="26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altLang="en-US" sz="26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phá</a:t>
            </a:r>
            <a:r>
              <a:rPr lang="en-US" altLang="en-US" sz="26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”:</a:t>
            </a:r>
            <a:endParaRPr lang="en-US" altLang="en-US" sz="2600" b="1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4874199"/>
              </p:ext>
            </p:extLst>
          </p:nvPr>
        </p:nvGraphicFramePr>
        <p:xfrm>
          <a:off x="243614" y="4575642"/>
          <a:ext cx="8595586" cy="883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97793"/>
                <a:gridCol w="42977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en-US" sz="2600" kern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altLang="en-US" sz="260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600" b="0" kern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altLang="en-US" sz="26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600" b="0" kern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altLang="en-US" sz="26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600" b="0" kern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altLang="en-US" sz="26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en-US" altLang="en-US" sz="2600" b="0" kern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altLang="en-US" sz="26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600" b="0" kern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mọi</a:t>
                      </a:r>
                      <a:r>
                        <a:rPr lang="en-US" altLang="en-US" sz="26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ng</a:t>
                      </a:r>
                      <a:r>
                        <a:rPr lang="vi-VN" altLang="en-US" sz="26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ười</a:t>
                      </a:r>
                      <a:r>
                        <a:rPr lang="en-US" altLang="en-US" sz="26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600" b="0" kern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cùng</a:t>
                      </a:r>
                      <a:r>
                        <a:rPr lang="en-US" altLang="en-US" sz="26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600" b="0" kern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altLang="en-US" sz="26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”:</a:t>
                      </a:r>
                      <a:endParaRPr lang="en-US" sz="2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5186659" y="4597146"/>
            <a:ext cx="338779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en-US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công</a:t>
            </a:r>
            <a:r>
              <a:rPr lang="en-US" alt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khai</a:t>
            </a:r>
            <a:r>
              <a:rPr lang="en-US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altLang="en-US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công</a:t>
            </a:r>
            <a:r>
              <a:rPr lang="en-US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bố</a:t>
            </a:r>
            <a:r>
              <a:rPr lang="en-US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361951" y="5504346"/>
            <a:ext cx="3642586" cy="41121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…………………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3158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10244" grpId="0"/>
      <p:bldP spid="10245" grpId="0"/>
      <p:bldP spid="10246" grpId="0"/>
      <p:bldP spid="12" grpId="0"/>
      <p:bldP spid="13" grpId="0"/>
      <p:bldP spid="14" grpId="0"/>
      <p:bldP spid="15" grpId="0"/>
      <p:bldP spid="19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4114800" y="152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571500" y="2286000"/>
            <a:ext cx="7924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465138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đồng </a:t>
            </a:r>
            <a:r>
              <a:rPr lang="en-US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bào</a:t>
            </a:r>
            <a:r>
              <a:rPr lang="en-US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dân</a:t>
            </a:r>
            <a:r>
              <a:rPr lang="en-US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dân</a:t>
            </a:r>
            <a:r>
              <a:rPr lang="en-US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chúng</a:t>
            </a:r>
            <a:r>
              <a:rPr lang="en-US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dân</a:t>
            </a:r>
            <a:r>
              <a:rPr lang="en-US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tộc</a:t>
            </a:r>
            <a:r>
              <a:rPr lang="en-US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dân</a:t>
            </a:r>
            <a:r>
              <a:rPr lang="en-US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nông</a:t>
            </a:r>
            <a:r>
              <a:rPr lang="en-US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dân</a:t>
            </a:r>
            <a:r>
              <a:rPr lang="en-US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công</a:t>
            </a:r>
            <a:r>
              <a:rPr lang="en-US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chúng</a:t>
            </a:r>
            <a:r>
              <a:rPr 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571500" y="609600"/>
            <a:ext cx="82677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/>
            <a:r>
              <a:rPr lang="en-US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rong </a:t>
            </a:r>
            <a:r>
              <a:rPr lang="vi-VN" sz="3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từ cho dưới đây những từ </a:t>
            </a:r>
            <a:r>
              <a:rPr lang="en-US" sz="32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</a:t>
            </a:r>
            <a:endParaRPr lang="en-US" sz="3200" b="1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 </a:t>
            </a:r>
            <a:r>
              <a:rPr lang="en-US" sz="32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304800" y="2514600"/>
            <a:ext cx="7924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465138" algn="ctr">
              <a:buNone/>
            </a:pPr>
            <a:r>
              <a:rPr lang="en-US" b="1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dân</a:t>
            </a:r>
            <a:r>
              <a:rPr lang="en-US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dân</a:t>
            </a:r>
            <a:r>
              <a:rPr lang="en-US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chúng</a:t>
            </a:r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dân</a:t>
            </a:r>
            <a:r>
              <a:rPr lang="en-US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endParaRPr lang="en-US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8907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7" grpId="0"/>
      <p:bldP spid="7187" grpId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4114800" y="152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152400" y="1295400"/>
            <a:ext cx="8763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57150" algn="just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dân</a:t>
            </a:r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là đông đảo những người dân thuộc mọi tầng lớp, đang sống trong một khu vực địa lý.</a:t>
            </a:r>
          </a:p>
          <a:p>
            <a:pPr marL="0" indent="57150" algn="just">
              <a:buNone/>
            </a:pPr>
            <a:endParaRPr lang="en-US" b="1" i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152400" y="3124200"/>
            <a:ext cx="8686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57150" algn="just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dân</a:t>
            </a:r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chúng</a:t>
            </a:r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là đông đảo những người dân thường, quần chúng nhân </a:t>
            </a:r>
            <a:r>
              <a:rPr lang="vi-VN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dân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5832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85800"/>
            <a:ext cx="8382000" cy="1855788"/>
          </a:xfrm>
        </p:spPr>
        <p:txBody>
          <a:bodyPr>
            <a:normAutofit fontScale="90000"/>
          </a:bodyPr>
          <a:lstStyle/>
          <a:p>
            <a:pPr algn="just"/>
            <a:r>
              <a:rPr lang="vi-V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4. Có thể thay từ </a:t>
            </a:r>
            <a:r>
              <a:rPr lang="vi-VN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công dân</a:t>
            </a:r>
            <a:r>
              <a:rPr lang="vi-V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trong câu nói dưới đây của nhân vật Thành </a:t>
            </a:r>
            <a:r>
              <a:rPr lang="vi-VN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vi-V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Người công dân số </a:t>
            </a:r>
            <a:r>
              <a:rPr lang="vi-VN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Một) </a:t>
            </a:r>
            <a:r>
              <a:rPr lang="vi-V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bằng các từ đồng nghĩa với nó được </a:t>
            </a:r>
            <a:r>
              <a:rPr lang="vi-VN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không? </a:t>
            </a:r>
            <a:r>
              <a:rPr lang="vi-V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Vì sao?</a:t>
            </a:r>
            <a:r>
              <a:rPr lang="vi-VN" sz="3200" b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endParaRPr lang="en-US" altLang="en-US" sz="3200" b="1" dirty="0">
              <a:solidFill>
                <a:srgbClr val="000099"/>
              </a:solidFill>
              <a:latin typeface="VNI-Avo" pitchFamily="2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6763" y="2971800"/>
            <a:ext cx="8377237" cy="1828800"/>
          </a:xfrm>
        </p:spPr>
        <p:txBody>
          <a:bodyPr/>
          <a:lstStyle/>
          <a:p>
            <a:pPr marL="0" indent="465138" algn="just">
              <a:buNone/>
            </a:pPr>
            <a:r>
              <a:rPr lang="vi-V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Làm thân nô lệ mà muốn xóa bỏ kiếp nô lệ thì sẽ thành </a:t>
            </a:r>
            <a:r>
              <a:rPr lang="vi-V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công </a:t>
            </a:r>
            <a:r>
              <a:rPr lang="vi-VN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dân</a:t>
            </a:r>
            <a:r>
              <a:rPr lang="vi-V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vi-V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còn yên phận nô lệ thì mãi mãi là đầy tớ cho người </a:t>
            </a:r>
            <a:r>
              <a:rPr lang="vi-V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ta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vi-VN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1172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90500" y="228600"/>
            <a:ext cx="8877300" cy="7017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3000" dirty="0">
                <a:latin typeface="Times New Roman" panose="02020603050405020304" pitchFamily="18" charset="0"/>
              </a:rPr>
              <a:t>  -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thân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nô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lệ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mà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muốn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xóa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bỏ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kiếp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nô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lệ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thì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sẽ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thành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3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3000" dirty="0">
                <a:latin typeface="Times New Roman" panose="02020603050405020304" pitchFamily="18" charset="0"/>
              </a:rPr>
              <a:t>, </a:t>
            </a:r>
            <a:r>
              <a:rPr lang="en-US" altLang="en-US" sz="3000" dirty="0" err="1">
                <a:latin typeface="Times New Roman" panose="02020603050405020304" pitchFamily="18" charset="0"/>
              </a:rPr>
              <a:t>còn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yên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phận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nô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lệ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thì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mãi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mãi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đầy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tớ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cho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3000" dirty="0">
                <a:latin typeface="Times New Roman" panose="02020603050405020304" pitchFamily="18" charset="0"/>
              </a:rPr>
              <a:t> ta…</a:t>
            </a:r>
          </a:p>
          <a:p>
            <a:pPr algn="just">
              <a:spcBef>
                <a:spcPct val="50000"/>
              </a:spcBef>
            </a:pP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smtClean="0">
                <a:latin typeface="Times New Roman" panose="02020603050405020304" pitchFamily="18" charset="0"/>
              </a:rPr>
              <a:t>- </a:t>
            </a:r>
            <a:r>
              <a:rPr lang="en-US" altLang="en-US" sz="3000" dirty="0" err="1" smtClean="0">
                <a:latin typeface="Times New Roman" panose="02020603050405020304" pitchFamily="18" charset="0"/>
              </a:rPr>
              <a:t>Làm</a:t>
            </a:r>
            <a:r>
              <a:rPr lang="en-US" altLang="en-US" sz="3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thân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nô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lệ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mà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muốn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xóa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bỏ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kiếp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nô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lệ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thì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sẽ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thành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3000" dirty="0">
                <a:latin typeface="Times New Roman" panose="02020603050405020304" pitchFamily="18" charset="0"/>
              </a:rPr>
              <a:t>, </a:t>
            </a:r>
            <a:r>
              <a:rPr lang="en-US" altLang="en-US" sz="3000" dirty="0" err="1">
                <a:latin typeface="Times New Roman" panose="02020603050405020304" pitchFamily="18" charset="0"/>
              </a:rPr>
              <a:t>còn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yên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phận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nô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lệ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thì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mãi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mãi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đầy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tớ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cho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3000" dirty="0">
                <a:latin typeface="Times New Roman" panose="02020603050405020304" pitchFamily="18" charset="0"/>
              </a:rPr>
              <a:t> ta…</a:t>
            </a:r>
          </a:p>
          <a:p>
            <a:pPr indent="61913" algn="just">
              <a:spcBef>
                <a:spcPct val="50000"/>
              </a:spcBef>
            </a:pPr>
            <a:r>
              <a:rPr lang="en-US" altLang="en-US" sz="3000" dirty="0">
                <a:latin typeface="Times New Roman" panose="02020603050405020304" pitchFamily="18" charset="0"/>
              </a:rPr>
              <a:t>- </a:t>
            </a:r>
            <a:r>
              <a:rPr lang="en-US" altLang="en-US" sz="3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latin typeface="Times New Roman" panose="02020603050405020304" pitchFamily="18" charset="0"/>
              </a:rPr>
              <a:t>Làm</a:t>
            </a:r>
            <a:r>
              <a:rPr lang="en-US" altLang="en-US" sz="3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thân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nô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lệ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mà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muốn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xóa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bỏ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kiếp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nô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lệ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thì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sẽ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thành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3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chúng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còn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yên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phận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nô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lệ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thì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mãi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mãi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đầy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tớ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cho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3000" dirty="0">
                <a:latin typeface="Times New Roman" panose="02020603050405020304" pitchFamily="18" charset="0"/>
              </a:rPr>
              <a:t> ta…</a:t>
            </a:r>
          </a:p>
          <a:p>
            <a:pPr indent="107950" algn="just">
              <a:spcBef>
                <a:spcPct val="50000"/>
              </a:spcBef>
            </a:pPr>
            <a:r>
              <a:rPr lang="en-US" altLang="en-US" sz="3000" dirty="0">
                <a:latin typeface="Times New Roman" panose="02020603050405020304" pitchFamily="18" charset="0"/>
              </a:rPr>
              <a:t>-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thân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nô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lệ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mà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muốn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xóa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bỏ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kiếp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nô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lệ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thì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sẽ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thành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3000" dirty="0">
                <a:latin typeface="Times New Roman" panose="02020603050405020304" pitchFamily="18" charset="0"/>
              </a:rPr>
              <a:t>, </a:t>
            </a:r>
            <a:r>
              <a:rPr lang="en-US" altLang="en-US" sz="3000" dirty="0" err="1">
                <a:latin typeface="Times New Roman" panose="02020603050405020304" pitchFamily="18" charset="0"/>
              </a:rPr>
              <a:t>còn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yên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phận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nô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lệ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thì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mãi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mãi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đầy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tớ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cho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3000" dirty="0">
                <a:latin typeface="Times New Roman" panose="02020603050405020304" pitchFamily="18" charset="0"/>
              </a:rPr>
              <a:t> ta…</a:t>
            </a:r>
          </a:p>
          <a:p>
            <a:pPr algn="just">
              <a:spcBef>
                <a:spcPct val="50000"/>
              </a:spcBef>
            </a:pPr>
            <a:endParaRPr lang="en-US" altLang="en-US" sz="3000" dirty="0">
              <a:latin typeface="Times New Roman" panose="02020603050405020304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8600" y="-2209800"/>
            <a:ext cx="8763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  * 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Không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thể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thay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đ</a:t>
            </a:r>
            <a:r>
              <a:rPr lang="vi-VN" altLang="en-US" sz="2800" dirty="0" smtClean="0">
                <a:latin typeface="Times New Roman" panose="02020603050405020304" pitchFamily="18" charset="0"/>
              </a:rPr>
              <a:t>ượ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c. </a:t>
            </a:r>
            <a:r>
              <a:rPr lang="en-US" altLang="en-US" sz="2800" dirty="0" err="1">
                <a:solidFill>
                  <a:srgbClr val="CC0066"/>
                </a:solidFill>
                <a:latin typeface="Times New Roman" panose="02020603050405020304" pitchFamily="18" charset="0"/>
              </a:rPr>
              <a:t>V</a:t>
            </a:r>
            <a:r>
              <a:rPr lang="en-US" altLang="en-US" sz="2800" dirty="0" err="1" smtClean="0">
                <a:solidFill>
                  <a:srgbClr val="CC0066"/>
                </a:solidFill>
                <a:latin typeface="Times New Roman" panose="02020603050405020304" pitchFamily="18" charset="0"/>
              </a:rPr>
              <a:t>ì</a:t>
            </a:r>
            <a:r>
              <a:rPr lang="en-US" altLang="en-US" sz="2800" dirty="0" smtClean="0">
                <a:solidFill>
                  <a:srgbClr val="CC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C0066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CC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C0066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CC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C0066"/>
                </a:solidFill>
                <a:latin typeface="Times New Roman" panose="02020603050405020304" pitchFamily="18" charset="0"/>
              </a:rPr>
              <a:t>hàm</a:t>
            </a:r>
            <a:r>
              <a:rPr lang="en-US" altLang="en-US" sz="2800" dirty="0">
                <a:solidFill>
                  <a:srgbClr val="CC0066"/>
                </a:solidFill>
                <a:latin typeface="Times New Roman" panose="02020603050405020304" pitchFamily="18" charset="0"/>
              </a:rPr>
              <a:t> ý </a:t>
            </a:r>
            <a:r>
              <a:rPr lang="en-US" altLang="en-US" sz="2800" dirty="0" smtClean="0">
                <a:solidFill>
                  <a:srgbClr val="CC0066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en-US" sz="2800" dirty="0" err="1" smtClean="0">
                <a:solidFill>
                  <a:srgbClr val="CC0066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800" dirty="0" smtClean="0">
                <a:solidFill>
                  <a:srgbClr val="CC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C0066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800" dirty="0">
                <a:solidFill>
                  <a:srgbClr val="CC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C0066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CC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C0066"/>
                </a:solidFill>
                <a:latin typeface="Times New Roman" panose="02020603050405020304" pitchFamily="18" charset="0"/>
              </a:rPr>
              <a:t>nước</a:t>
            </a:r>
            <a:r>
              <a:rPr lang="en-US" altLang="en-US" sz="2800" dirty="0">
                <a:solidFill>
                  <a:srgbClr val="CC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C0066"/>
                </a:solidFill>
                <a:latin typeface="Times New Roman" panose="02020603050405020304" pitchFamily="18" charset="0"/>
              </a:rPr>
              <a:t>độc</a:t>
            </a:r>
            <a:r>
              <a:rPr lang="en-US" altLang="en-US" sz="2800" dirty="0">
                <a:solidFill>
                  <a:srgbClr val="CC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CC0066"/>
                </a:solidFill>
                <a:latin typeface="Times New Roman" panose="02020603050405020304" pitchFamily="18" charset="0"/>
              </a:rPr>
              <a:t>lập</a:t>
            </a:r>
            <a:r>
              <a:rPr lang="en-US" altLang="en-US" sz="2800" dirty="0" smtClean="0">
                <a:solidFill>
                  <a:srgbClr val="CC0066"/>
                </a:solidFill>
                <a:latin typeface="Times New Roman" panose="02020603050405020304" pitchFamily="18" charset="0"/>
              </a:rPr>
              <a:t>”, </a:t>
            </a:r>
            <a:r>
              <a:rPr lang="en-US" alt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</a:t>
            </a:r>
            <a:r>
              <a:rPr lang="en-US" alt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alt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alt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2800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2800" dirty="0" err="1" smtClean="0">
                <a:solidFill>
                  <a:srgbClr val="CC0066"/>
                </a:solidFill>
                <a:latin typeface="Times New Roman" panose="02020603050405020304" pitchFamily="18" charset="0"/>
              </a:rPr>
              <a:t>ác</a:t>
            </a:r>
            <a:r>
              <a:rPr lang="en-US" altLang="en-US" sz="2800" dirty="0" smtClean="0">
                <a:solidFill>
                  <a:srgbClr val="CC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C0066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CC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chúng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CC0066"/>
                </a:solidFill>
                <a:latin typeface="Times New Roman" panose="02020603050405020304" pitchFamily="18" charset="0"/>
              </a:rPr>
              <a:t>nó</a:t>
            </a:r>
            <a:r>
              <a:rPr lang="en-US" altLang="en-US" sz="2800" dirty="0">
                <a:solidFill>
                  <a:srgbClr val="CC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CC0066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rgbClr val="CC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CC0066"/>
                </a:solidFill>
                <a:latin typeface="Times New Roman" panose="02020603050405020304" pitchFamily="18" charset="0"/>
              </a:rPr>
              <a:t>phải</a:t>
            </a:r>
            <a:r>
              <a:rPr lang="en-US" altLang="en-US" sz="2800" dirty="0">
                <a:solidFill>
                  <a:srgbClr val="CC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CC0066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CC0066"/>
                </a:solidFill>
                <a:latin typeface="Times New Roman" panose="02020603050405020304" pitchFamily="18" charset="0"/>
              </a:rPr>
              <a:t> đồng </a:t>
            </a:r>
            <a:r>
              <a:rPr lang="en-US" altLang="en-US" sz="2800" dirty="0" err="1" smtClean="0">
                <a:solidFill>
                  <a:srgbClr val="CC0066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800" dirty="0">
                <a:solidFill>
                  <a:srgbClr val="CC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CC0066"/>
                </a:solidFill>
                <a:latin typeface="Times New Roman" panose="02020603050405020304" pitchFamily="18" charset="0"/>
              </a:rPr>
              <a:t>hoàn</a:t>
            </a:r>
            <a:r>
              <a:rPr lang="en-US" altLang="en-US" sz="2800" dirty="0">
                <a:solidFill>
                  <a:srgbClr val="CC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CC0066"/>
                </a:solidFill>
                <a:latin typeface="Times New Roman" panose="02020603050405020304" pitchFamily="18" charset="0"/>
              </a:rPr>
              <a:t>toàn</a:t>
            </a:r>
            <a:r>
              <a:rPr lang="en-US" altLang="en-US" sz="2800" dirty="0">
                <a:solidFill>
                  <a:srgbClr val="CC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smtClean="0">
                <a:solidFill>
                  <a:srgbClr val="CC0066"/>
                </a:solidFill>
                <a:latin typeface="Times New Roman" panose="02020603050405020304" pitchFamily="18" charset="0"/>
              </a:rPr>
              <a:t>v</a:t>
            </a:r>
            <a:r>
              <a:rPr lang="vi-VN" altLang="en-US" sz="2800" dirty="0" smtClean="0">
                <a:solidFill>
                  <a:srgbClr val="CC0066"/>
                </a:solidFill>
                <a:latin typeface="Times New Roman" panose="02020603050405020304" pitchFamily="18" charset="0"/>
              </a:rPr>
              <a:t>ới</a:t>
            </a:r>
            <a:r>
              <a:rPr lang="en-US" altLang="en-US" sz="2800" dirty="0" smtClean="0">
                <a:solidFill>
                  <a:srgbClr val="CC0066"/>
                </a:solidFill>
                <a:latin typeface="Times New Roman" panose="02020603050405020304" pitchFamily="18" charset="0"/>
              </a:rPr>
              <a:t> t</a:t>
            </a:r>
            <a:r>
              <a:rPr lang="vi-VN" altLang="en-US" sz="2800" dirty="0" smtClean="0">
                <a:solidFill>
                  <a:srgbClr val="CC0066"/>
                </a:solidFill>
                <a:latin typeface="Times New Roman" panose="02020603050405020304" pitchFamily="18" charset="0"/>
              </a:rPr>
              <a:t>ừ</a:t>
            </a:r>
            <a:r>
              <a:rPr lang="en-US" altLang="en-US" sz="2800" dirty="0" smtClean="0">
                <a:solidFill>
                  <a:srgbClr val="CC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CC0066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800" dirty="0" smtClean="0">
                <a:solidFill>
                  <a:srgbClr val="CC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CC0066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800" dirty="0" smtClean="0">
                <a:solidFill>
                  <a:srgbClr val="CC0066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 smtClean="0">
                <a:solidFill>
                  <a:srgbClr val="CC0066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800" dirty="0" smtClean="0">
                <a:solidFill>
                  <a:srgbClr val="CC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CC0066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dirty="0" smtClean="0">
                <a:solidFill>
                  <a:srgbClr val="CC0066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800" dirty="0" err="1" smtClean="0">
                <a:solidFill>
                  <a:srgbClr val="CC0066"/>
                </a:solidFill>
                <a:latin typeface="Times New Roman" panose="02020603050405020304" pitchFamily="18" charset="0"/>
              </a:rPr>
              <a:t>hàm</a:t>
            </a:r>
            <a:r>
              <a:rPr lang="en-US" altLang="en-US" sz="2800" dirty="0" smtClean="0">
                <a:solidFill>
                  <a:srgbClr val="CC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CC0066"/>
                </a:solidFill>
                <a:latin typeface="Times New Roman" panose="02020603050405020304" pitchFamily="18" charset="0"/>
              </a:rPr>
              <a:t>ý </a:t>
            </a:r>
            <a:r>
              <a:rPr lang="en-US" altLang="en-US" sz="2800" dirty="0" err="1" smtClean="0">
                <a:solidFill>
                  <a:srgbClr val="CC0066"/>
                </a:solidFill>
                <a:latin typeface="Times New Roman" panose="02020603050405020304" pitchFamily="18" charset="0"/>
              </a:rPr>
              <a:t>này</a:t>
            </a:r>
            <a:r>
              <a:rPr lang="en-US" altLang="en-US" sz="2800" dirty="0" smtClean="0">
                <a:solidFill>
                  <a:srgbClr val="CC0066"/>
                </a:solidFill>
                <a:latin typeface="Times New Roman" panose="02020603050405020304" pitchFamily="18" charset="0"/>
              </a:rPr>
              <a:t>. </a:t>
            </a:r>
            <a:endParaRPr lang="en-US" altLang="en-US" sz="2800" dirty="0">
              <a:solidFill>
                <a:srgbClr val="CC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Oval 1">
            <a:hlinkClick r:id="rId2" action="ppaction://hlinksldjump"/>
          </p:cNvPr>
          <p:cNvSpPr/>
          <p:nvPr/>
        </p:nvSpPr>
        <p:spPr>
          <a:xfrm>
            <a:off x="7315200" y="6148387"/>
            <a:ext cx="914400" cy="685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9369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-0.0066 0.71851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" y="3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2998</TotalTime>
  <Words>731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Luyện từ và câu</vt:lpstr>
      <vt:lpstr>Slide 2</vt:lpstr>
      <vt:lpstr>Slide 3</vt:lpstr>
      <vt:lpstr>Slide 4</vt:lpstr>
      <vt:lpstr>Slide 5</vt:lpstr>
      <vt:lpstr>Slide 6</vt:lpstr>
      <vt:lpstr>Slide 7</vt:lpstr>
      <vt:lpstr>4. Có thể thay từ công dân trong câu nói dưới đây của nhân vật Thành (Người công dân số Một) bằng các từ đồng nghĩa với nó được không? Vì sao? </vt:lpstr>
      <vt:lpstr>Slide 9</vt:lpstr>
      <vt:lpstr>Slide 10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 An</dc:creator>
  <cp:lastModifiedBy>GB</cp:lastModifiedBy>
  <cp:revision>200</cp:revision>
  <dcterms:created xsi:type="dcterms:W3CDTF">2007-12-31T19:02:11Z</dcterms:created>
  <dcterms:modified xsi:type="dcterms:W3CDTF">2020-03-11T08:32:38Z</dcterms:modified>
</cp:coreProperties>
</file>